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08" r:id="rId3"/>
    <p:sldId id="420" r:id="rId4"/>
    <p:sldId id="458" r:id="rId5"/>
    <p:sldId id="454" r:id="rId6"/>
    <p:sldId id="468" r:id="rId7"/>
    <p:sldId id="464" r:id="rId8"/>
    <p:sldId id="465" r:id="rId9"/>
    <p:sldId id="466" r:id="rId10"/>
    <p:sldId id="467" r:id="rId11"/>
    <p:sldId id="469" r:id="rId12"/>
    <p:sldId id="459" r:id="rId13"/>
    <p:sldId id="455" r:id="rId14"/>
    <p:sldId id="456" r:id="rId15"/>
    <p:sldId id="470" r:id="rId16"/>
    <p:sldId id="429" r:id="rId17"/>
    <p:sldId id="431" r:id="rId18"/>
    <p:sldId id="432" r:id="rId19"/>
    <p:sldId id="433" r:id="rId20"/>
    <p:sldId id="434" r:id="rId21"/>
    <p:sldId id="435" r:id="rId22"/>
    <p:sldId id="437" r:id="rId23"/>
    <p:sldId id="438" r:id="rId24"/>
    <p:sldId id="477" r:id="rId25"/>
    <p:sldId id="476" r:id="rId26"/>
    <p:sldId id="475" r:id="rId27"/>
    <p:sldId id="47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B21E10-FDEA-403D-8743-D55383390EBE}">
          <p14:sldIdLst>
            <p14:sldId id="256"/>
            <p14:sldId id="308"/>
            <p14:sldId id="420"/>
            <p14:sldId id="458"/>
            <p14:sldId id="454"/>
            <p14:sldId id="468"/>
            <p14:sldId id="464"/>
            <p14:sldId id="465"/>
            <p14:sldId id="466"/>
            <p14:sldId id="467"/>
            <p14:sldId id="469"/>
            <p14:sldId id="459"/>
            <p14:sldId id="455"/>
            <p14:sldId id="456"/>
            <p14:sldId id="470"/>
            <p14:sldId id="429"/>
            <p14:sldId id="431"/>
            <p14:sldId id="432"/>
            <p14:sldId id="433"/>
            <p14:sldId id="434"/>
            <p14:sldId id="435"/>
            <p14:sldId id="437"/>
            <p14:sldId id="438"/>
            <p14:sldId id="477"/>
            <p14:sldId id="476"/>
            <p14:sldId id="475"/>
            <p14:sldId id="473"/>
          </p14:sldIdLst>
        </p14:section>
        <p14:section name="Раздел без заголовка" id="{BA05C010-75CB-4C68-B540-4B2DAF0F0A5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5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5BFFB-2E82-4C8A-B6C5-440C99559FBA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31A30-C1AE-467F-B971-A2F59E43BC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11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2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82DCA-E31D-4CB0-AA60-829D7F738A9E}" type="datetimeFigureOut">
              <a:rPr lang="ru-RU" smtClean="0"/>
              <a:pPr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AE4FE-35A1-4BB8-93F3-C569664327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xc.com/price/ETH" TargetMode="External"/><Relationship Id="rId2" Type="http://schemas.openxmlformats.org/officeDocument/2006/relationships/hyperlink" Target="https://www.mexc.com/price/BT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px.co.jp/english/" TargetMode="External"/><Relationship Id="rId2" Type="http://schemas.openxmlformats.org/officeDocument/2006/relationships/hyperlink" Target="https://www.londonstockexchang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9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494712" cy="2304256"/>
          </a:xfrm>
        </p:spPr>
        <p:txBody>
          <a:bodyPr>
            <a:norm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Қаржы нарықтары және инвестициялаудың негіздері</a:t>
            </a:r>
            <a:endParaRPr lang="ru-RU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2"/>
            <a:ext cx="885698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Bitcoin</a:t>
            </a:r>
            <a:r>
              <a:rPr lang="en-US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2200" dirty="0" err="1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Ethereum</a:t>
            </a:r>
            <a:r>
              <a:rPr lang="en-US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альткоиндар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сатылады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акция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облигация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нарықтарынан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өзгеше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күні-түні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криптовалюталардың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</a:t>
            </a:r>
            <a:r>
              <a:rPr lang="kk-KZ" sz="2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лықтандырылмаған</a:t>
            </a:r>
            <a:r>
              <a:rPr lang="ru-RU" sz="2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трейдерлер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инвесторлардың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тұлғаларынан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ойыншылар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әзірлеушілерге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блокчейн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негізіндегі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активтермен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спекуляция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жасауға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валюта,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децентрализденген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құбылмалылықпен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өнімдермен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NFTs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децентрализденген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</a:t>
            </a:r>
            <a:r>
              <a:rPr lang="en-US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токендер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делдалдарды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уәдесімен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Реттелетін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белгісіздіктер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қауіптерге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крипто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қабылдауда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ықпалдастықта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қаржыландырудың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болашағын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қалыптастырады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314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60648"/>
            <a:ext cx="88569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алтын,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бидай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кофе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металдар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мыс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алюминий)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алынып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сатылатын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шикізаттар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бүкіләлемдік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экономикада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тауыпғыдан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механизмдерін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ауытқуларға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хеджирлеуі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күтпеген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өзгерістерден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фермер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егіннің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алдындағы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фиксирлеуге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әуе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қымбаттауына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хеджірлеп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тауарлардың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мәнінде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жеткізілуі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фьючерс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опция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шарттары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сауданы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тұрақтылықты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354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50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/>
            <a:r>
              <a:rPr lang="ru-RU" sz="24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indent="450850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endParaRPr lang="ru-RU" sz="24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коммерциялық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реттеуші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Капитал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қарыздық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міндеттемелерде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жинақталуы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Орта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іздеу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ртүрлі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құралдарымен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/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берушілер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ақшаны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сұраныс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делдалдардың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қалыптасады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/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тетігі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бар. 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8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4339"/>
            <a:ext cx="9001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/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еңбекті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процесс, ал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лемдік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стандарттарға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реттеудің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нысандарының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режесін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деқызметін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агенттігінің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бөлімшелері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/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несиелік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indent="45085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410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4624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зейнетақы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(МЗҚ); </a:t>
            </a:r>
          </a:p>
          <a:p>
            <a:pPr lvl="0" indent="450850">
              <a:buFontTx/>
              <a:buAutoNum type="arabicPeriod"/>
              <a:tabLst>
                <a:tab pos="179388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Лизингтік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539750"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делдал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жұмылдыру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ұлғайтатын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/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инфрақұрылымы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объектілерінің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істеуін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мекемелердің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жүйелердің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қызметтердің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сіпорындардың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реттейтін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ұйымдық-құқықтық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кешені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9750"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92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057" y="0"/>
            <a:ext cx="903649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қатысушылары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indent="450850" algn="just">
              <a:buAutoNum type="arabicPeriod"/>
              <a:tabLst>
                <a:tab pos="450850" algn="l"/>
                <a:tab pos="539750" algn="l"/>
                <a:tab pos="720725" algn="l"/>
              </a:tabLst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реттеушілер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indent="450850" algn="just">
              <a:buAutoNum type="arabicPeriod"/>
              <a:tabLst>
                <a:tab pos="450850" algn="l"/>
                <a:tab pos="539750" algn="l"/>
                <a:tab pos="720725" algn="l"/>
              </a:tabLst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пифтер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0850" algn="just">
              <a:buAutoNum type="arabicPeriod"/>
              <a:tabLst>
                <a:tab pos="450850" algn="l"/>
                <a:tab pos="539750" algn="l"/>
                <a:tab pos="720725" algn="l"/>
              </a:tabLst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эмитенттер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0850" algn="just">
              <a:buAutoNum type="arabicPeriod"/>
              <a:tabLst>
                <a:tab pos="450850" algn="l"/>
                <a:tab pos="539750" algn="l"/>
                <a:tab pos="720725" algn="l"/>
              </a:tabLst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шаруашылықтары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салымшылар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>
              <a:buAutoNum type="arabicPeriod"/>
              <a:tabLst>
                <a:tab pos="450850" algn="l"/>
                <a:tab pos="539750" algn="l"/>
                <a:tab pos="720725" algn="l"/>
              </a:tabLst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дилерлер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басқарушы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экономикадағы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рөлі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Капиталдың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-іскерлік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өсуге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тетіктері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инфляцияны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Азаматтардың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қатысуымен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сауаттылығын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дамытады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/>
          </a:p>
          <a:p>
            <a:pPr algn="just"/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ағындары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айналатын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экономиканың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жүрегі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тәуекелдерді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азайтуға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тұтынуды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ынталандыруға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нарығынсыз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өсіп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экономика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861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789040"/>
            <a:ext cx="9036496" cy="2952328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401" y="2492896"/>
            <a:ext cx="8928992" cy="288032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314" y="113558"/>
            <a:ext cx="909119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Қаржы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нарықтарының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түрлері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indent="450850" algn="just"/>
            <a:r>
              <a:rPr lang="ru-RU" sz="2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Қаржылық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қызметтер</a:t>
            </a: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мен </a:t>
            </a:r>
            <a:r>
              <a:rPr lang="ru-RU" sz="2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құралдар</a:t>
            </a:r>
            <a:r>
              <a:rPr lang="ru-RU" sz="2200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sz="22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Қаржы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нарығы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бірнеше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өзара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байланысты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7030A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сегменттерден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тұрады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олардың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әрқайсысының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өзіндік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мамандануы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құралдары</a:t>
            </a: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бар.</a:t>
            </a: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/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kk-KZ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 нарығы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indent="450850" algn="just"/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субъектілері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вексельдер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0850" algn="just"/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шығарылымдарды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IPO).</a:t>
            </a:r>
          </a:p>
          <a:p>
            <a:pPr indent="450850" algn="just"/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Қайталама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эмитенттер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брокерлер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0850" algn="just"/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компанияның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капиталына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қарыздық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ETF,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фьючерстер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опциондар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10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4" cy="655272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Несие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endParaRPr lang="ru-RU" sz="28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Қолданылады: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несиелер, қарыздар, борыштық міндеттемелер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МҚҰ,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лизингтік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факторингтік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компаниялар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(жеке және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МҚҰ, жеке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Ипотекалық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Коммерциялық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Вексельдер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599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928992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Форекс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коммерциялық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трейдерлер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экспорттаушылар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импорттаушылар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Валюта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жұптары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USD/EUR, USD/RUB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т. б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Форвардтар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опциондар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своптар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2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актуарийлер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Мүліктік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770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02" y="1268760"/>
            <a:ext cx="9001000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ұрақтар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нарықтарының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endParaRPr lang="ru-RU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92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712968" cy="633670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Деривативтер </a:t>
            </a:r>
            <a:r>
              <a:rPr lang="kk-KZ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т. 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Фьючерстер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Опциялар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Своптар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CFD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келісімшарттары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сақтандыру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алыпсатарлық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61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7413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Фокус: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зейнетақы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ЖЗҚ,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компаниялар, жеке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депозиттер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Зейнетақы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жинақтары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Сенімгерлік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777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келісімшарттар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 бойынша:</a:t>
            </a:r>
          </a:p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Үлестік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капиталдағы үлеске (акцияларға) құқық береді.</a:t>
            </a:r>
          </a:p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Қарыздық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негізгі соманы және пайыздарын қайтару міндеттемелерін көздейді (облигациялар, несиелер).</a:t>
            </a:r>
          </a:p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Туынды қаржы құралдары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деривативтер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 активтерге негізделген (фьючерстер, опциондар және т.б.).</a:t>
            </a:r>
          </a:p>
          <a:p>
            <a:pPr marL="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 бойынша: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Қысқамерзімді (1 жылға дейін)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вексельдер, банктер арасындағы қарыздар.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Ортамерзімді (1–5 жыл)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облигациялар, депозиттер.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Ұзақмерзімді (5 жылдан жоғары)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ипотека, акциялар.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33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856984" cy="600953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икемді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ауқымын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жеке және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556792"/>
            <a:ext cx="7128792" cy="1656184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36512" y="3212976"/>
            <a:ext cx="91805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/>
            <a:r>
              <a:rPr 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– Инвестиция</a:t>
            </a:r>
          </a:p>
          <a:p>
            <a:pPr lvl="0" indent="450850" algn="just"/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Инвестициялардың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4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/>
            <a:endParaRPr lang="ru-RU" sz="24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>
              <a:buFontTx/>
              <a:buAutoNum type="arabicPeriod"/>
            </a:pP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өндіріске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өнерк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сіпке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шаруашылығына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инвестиция-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патенттердің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рсеге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/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4876"/>
            <a:ext cx="88569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/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Инвестициялау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инвестициялайтын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77735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116561"/>
            <a:ext cx="91085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/>
            <a:r>
              <a:rPr lang="ru-RU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құраушы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жөндеуге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шығын-дардың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сіпорындарды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реконструкциялау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indent="450850" algn="just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Портфельдік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indent="450850" algn="just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тозуды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көбейте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505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58847"/>
            <a:ext cx="9001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Бизнеске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инвестиция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салудың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білмейінше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>
              <a:buAutoNum type="arabicPeriod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объектіні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eriod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eriod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объектілердің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уекелін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eriod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дісті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eriod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объектілерді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егжей-тегжейлі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457200" algn="just">
              <a:buAutoNum type="arabicPeriod"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/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Бизнеске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салудың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0850"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Серіктестік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бизнестің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Пассивті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сіпорынның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облигацияларын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акцияларын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вексельдерін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 инвестиция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қаражатты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таза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инвестор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бизнеске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белсенділігі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8449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58847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Пассивті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</a:t>
            </a:r>
            <a:r>
              <a:rPr lang="ru-RU" sz="2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салаға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содан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инвестор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араласпай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Пассивті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45085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Қомақты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сома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сізге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нарығындағы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брокерлердің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085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бөлугетура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085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үшінші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бизнесіне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бизнес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идеяның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перспективаларын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етуіңіз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45085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зірлеу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зірлеу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Интеллектуалдық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туындыларды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басылым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интернет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Осы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лемге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өнертабыстар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259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8928992" cy="6120680"/>
          </a:xfrm>
        </p:spPr>
        <p:txBody>
          <a:bodyPr>
            <a:noAutofit/>
          </a:bodyPr>
          <a:lstStyle/>
          <a:p>
            <a:pPr marL="0" indent="450850" algn="just">
              <a:buNone/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(капитал) бар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профицит),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(капитал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тапшылығы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сұраныс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0850" algn="just">
              <a:buNone/>
            </a:pP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фирмалардың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жинақтаушы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зейнетақы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жұмылдыруды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buNone/>
            </a:pP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ртүрлі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төлем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айналатын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нарықтардың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085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9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4624"/>
            <a:ext cx="8928992" cy="688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>
              <a:spcBef>
                <a:spcPct val="20000"/>
              </a:spcBef>
            </a:pPr>
            <a:r>
              <a:rPr lang="ru-RU" sz="24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тауарлар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активтермен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сатушылар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ресурстарға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мұқтаж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жеңілдетіп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заманауи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экономикалардың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инвестор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болсаңыз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құмарлығыңыз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нарықтардың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механизмдерін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grasp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қадам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>
              <a:spcBef>
                <a:spcPct val="20000"/>
              </a:spcBef>
            </a:pP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Нью-Йорк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биржасы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NYSE),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онлайнда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капиталы бар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мен капитал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іздеп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байланыстыратын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делдалдар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байлықты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 algn="just">
              <a:spcBef>
                <a:spcPct val="20000"/>
              </a:spcBef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7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270"/>
            <a:ext cx="910850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4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түпкілікті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тұтынушылар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50850"/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indent="450850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қолма-қол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ақшаны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қаражатына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Валюта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валюталық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ынталандыру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/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endParaRPr lang="ru-RU" sz="24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жинақтарды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инвестицияға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түрлендіру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75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692696"/>
            <a:ext cx="90364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0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жойылған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құралдармен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мерзімімен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құралдарға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қабылданатын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компаниялардың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шұғыл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сұраныстарын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хаттар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үкіметтерге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институттарға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корпорацияларға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басқаруға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сұйықтықты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Кепілдемелердің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нарықтарының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қайтарым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өтімді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қағаздарға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тұрақтылықты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көлемдегі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экономиканың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205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079" y="27856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3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Акция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жарияланған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компаниялардың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шығарылатын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алынып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сатылатын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орталықтандырылған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Инвестор акция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жарым-жартылай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құқығын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пайдасынан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дивидендтер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корпоративтік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дауыс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Акция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бизнес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капитал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жұмылдыруды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іздейтін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инвестор</a:t>
            </a:r>
            <a:r>
              <a:rPr lang="en-US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larla</a:t>
            </a:r>
            <a:r>
              <a:rPr lang="en-US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биржаларына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Нью-Йорк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биржасы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NYSE),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болыптасқан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NASDAQ,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үлгісіндегі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тізімдерімен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lang="ru-RU" sz="2300" dirty="0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Лондон </a:t>
            </a:r>
            <a:r>
              <a:rPr lang="ru-RU" sz="2300" dirty="0" err="1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қор</a:t>
            </a:r>
            <a:r>
              <a:rPr lang="ru-RU" sz="2300" dirty="0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2300" dirty="0" err="1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биржасы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LSE),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Еуропадағы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биржалардың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300" dirty="0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Токио </a:t>
            </a:r>
            <a:r>
              <a:rPr lang="ru-RU" sz="2300" dirty="0" err="1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қор</a:t>
            </a:r>
            <a:r>
              <a:rPr lang="ru-RU" sz="2300" dirty="0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2300" dirty="0" err="1">
                <a:solidFill>
                  <a:srgbClr val="0057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биржасы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TSE), 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транспаренттік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өтімділікті</a:t>
            </a:r>
            <a:r>
              <a:rPr lang="ru-RU" sz="23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практикаларын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Акция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өсуге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байлықты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3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070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7504" y="0"/>
            <a:ext cx="9036496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тіркелген</a:t>
            </a:r>
            <a:r>
              <a:rPr lang="ru-RU" sz="23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борыштық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қағаздар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үкіметтерге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корпорацияларға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инвесторлардың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несиелерін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облигация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шығарғанда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соманы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номиналын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пайыздық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төлемдер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купондар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облигация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иелеріне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төлеуге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уәде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борышты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бұйрықтарын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қаржыландыру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Облигация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инвесторларға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ағындарын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акцияларға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төмендірек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рейтингті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субъектілер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шығарғанда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Облигация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әртүрлілігі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пайыздық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мөлшерлемелерді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қарызға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қарыз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64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45" y="68458"/>
            <a:ext cx="9036496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 </a:t>
            </a:r>
            <a:r>
              <a:rPr lang="ru-RU" sz="23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</a:t>
            </a:r>
            <a:r>
              <a:rPr lang="ru-RU" sz="23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биржалар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өтімділігі</a:t>
            </a:r>
            <a:r>
              <a:rPr lang="ru-RU" sz="23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3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валюталарды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аптасына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бес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орталықтарында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валюталарын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тұрақтандыру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араласатын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трансұлттық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корпорациялар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саудамен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валютаға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қатысатын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хеджирлеу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институттар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хедж-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банктер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валюталық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қозғалыстарда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спекуляция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бөлшек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трейдерлері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Форекс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нарығы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инвестицияларды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конверсиясына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сұраныс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күштері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айырбастау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бағамдарын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белгілеуде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өтімділік</a:t>
            </a:r>
            <a:r>
              <a:rPr lang="ru-RU" sz="23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қарама-қарсы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бағалар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жасауда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ықпалды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форексті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нарықтардың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динамикалық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нарықтарының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20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2297</Words>
  <Application>Microsoft Office PowerPoint</Application>
  <PresentationFormat>Экран (4:3)</PresentationFormat>
  <Paragraphs>160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Тема Office</vt:lpstr>
      <vt:lpstr>Қаржы нарықтары және инвестициялаудың негіздері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ТПУ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cibulnikovamr</dc:creator>
  <cp:lastModifiedBy>User</cp:lastModifiedBy>
  <cp:revision>306</cp:revision>
  <dcterms:created xsi:type="dcterms:W3CDTF">2013-01-09T07:55:21Z</dcterms:created>
  <dcterms:modified xsi:type="dcterms:W3CDTF">2026-02-27T07:36:08Z</dcterms:modified>
</cp:coreProperties>
</file>